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94" r:id="rId3"/>
    <p:sldId id="258" r:id="rId4"/>
    <p:sldId id="295" r:id="rId5"/>
    <p:sldId id="296" r:id="rId6"/>
    <p:sldId id="297" r:id="rId7"/>
    <p:sldId id="281" r:id="rId8"/>
    <p:sldId id="299" r:id="rId9"/>
    <p:sldId id="298" r:id="rId10"/>
    <p:sldId id="300" r:id="rId11"/>
    <p:sldId id="284" r:id="rId12"/>
    <p:sldId id="285" r:id="rId13"/>
    <p:sldId id="287" r:id="rId14"/>
    <p:sldId id="286" r:id="rId15"/>
    <p:sldId id="288" r:id="rId16"/>
    <p:sldId id="301" r:id="rId17"/>
    <p:sldId id="290" r:id="rId18"/>
    <p:sldId id="291" r:id="rId19"/>
    <p:sldId id="292" r:id="rId20"/>
    <p:sldId id="293" r:id="rId21"/>
    <p:sldId id="302" r:id="rId22"/>
    <p:sldId id="303" r:id="rId23"/>
    <p:sldId id="304" r:id="rId24"/>
    <p:sldId id="305" r:id="rId25"/>
    <p:sldId id="306" r:id="rId26"/>
    <p:sldId id="307" r:id="rId27"/>
    <p:sldId id="269" r:id="rId28"/>
    <p:sldId id="270" r:id="rId29"/>
    <p:sldId id="271" r:id="rId30"/>
    <p:sldId id="308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261" r:id="rId42"/>
    <p:sldId id="257" r:id="rId43"/>
    <p:sldId id="267" r:id="rId44"/>
    <p:sldId id="276" r:id="rId45"/>
    <p:sldId id="266" r:id="rId46"/>
    <p:sldId id="277" r:id="rId47"/>
    <p:sldId id="278" r:id="rId48"/>
    <p:sldId id="268" r:id="rId49"/>
    <p:sldId id="272" r:id="rId50"/>
    <p:sldId id="273" r:id="rId51"/>
    <p:sldId id="280" r:id="rId52"/>
    <p:sldId id="260" r:id="rId53"/>
    <p:sldId id="309" r:id="rId54"/>
    <p:sldId id="263" r:id="rId55"/>
    <p:sldId id="264" r:id="rId56"/>
    <p:sldId id="265" r:id="rId57"/>
    <p:sldId id="262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94694"/>
  </p:normalViewPr>
  <p:slideViewPr>
    <p:cSldViewPr snapToGrid="0">
      <p:cViewPr varScale="1">
        <p:scale>
          <a:sx n="121" d="100"/>
          <a:sy n="121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DEC34-A9F5-BB4C-9364-1FDC0BB5DAF8}" type="datetimeFigureOut">
              <a:rPr kumimoji="1" lang="zh-CN" altLang="en-US" smtClean="0"/>
              <a:t>2023/3/10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2CA18-4AAC-1849-A5E8-109371B6B45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275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2CA18-4AAC-1849-A5E8-109371B6B450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5067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783D8-4A42-4867-E29F-FFAC7E604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37533C-6AAB-B64D-7194-154607A2B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D9A24A-1EB7-EA62-BC7E-A29338E4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E3EE-E926-3B40-BF16-DCAE03725450}" type="datetimeFigureOut">
              <a:rPr kumimoji="1" lang="zh-CN" altLang="en-US" smtClean="0"/>
              <a:t>2023/3/10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C840DB-F5D8-2BAE-7394-88312C653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C9D8D4-C9DC-E0FB-1013-F70804E3F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0FC5-0589-8746-8EC2-38ECB1249C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2595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3C8B1-42C8-8D50-158C-D03C1B4DD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970652-5F72-2C77-1F52-44921D2EB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870D30-8510-458F-65EA-A61C6C53F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E3EE-E926-3B40-BF16-DCAE03725450}" type="datetimeFigureOut">
              <a:rPr kumimoji="1" lang="zh-CN" altLang="en-US" smtClean="0"/>
              <a:t>2023/3/10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2419C7-C623-B25F-9B64-FC680407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4069C9-10CA-13E2-7F93-0FA6BC226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0FC5-0589-8746-8EC2-38ECB1249C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430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E495C3E-6875-7685-29CD-2B4F7F4FB1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34C669-B7D2-96E6-AEFB-D04161A25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9D0C76-005A-9E2F-86A6-4C6660135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E3EE-E926-3B40-BF16-DCAE03725450}" type="datetimeFigureOut">
              <a:rPr kumimoji="1" lang="zh-CN" altLang="en-US" smtClean="0"/>
              <a:t>2023/3/10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55F975-3219-B88B-3F37-53281430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D2472D-9BB6-27C8-2C1E-451B7981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0FC5-0589-8746-8EC2-38ECB1249C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443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CE54B-8D4B-A83B-40BA-EE8281D98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46A9BC-DF43-BDAC-99AD-CFF1FEF72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1F5776-7742-161C-560A-1040CC96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E3EE-E926-3B40-BF16-DCAE03725450}" type="datetimeFigureOut">
              <a:rPr kumimoji="1" lang="zh-CN" altLang="en-US" smtClean="0"/>
              <a:t>2023/3/10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849F21-CF8D-8C75-CBF1-6D9F3DAF5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52F106-037E-109E-7A8B-BDBC64426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0FC5-0589-8746-8EC2-38ECB1249C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3166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CEFE0-3140-8C42-4AE8-4B2C79E8A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2DA36D-633A-29A6-F201-4CE34EFD3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AB9DBF-D345-C4E5-006F-5E0189687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E3EE-E926-3B40-BF16-DCAE03725450}" type="datetimeFigureOut">
              <a:rPr kumimoji="1" lang="zh-CN" altLang="en-US" smtClean="0"/>
              <a:t>2023/3/10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9398CB-A9E9-7174-9839-5EC51DB8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705926-FE88-A988-91DC-FE6F2A33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0FC5-0589-8746-8EC2-38ECB1249C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5642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48997-592C-BE99-1451-46EE26F6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A3F6A-AE96-AC81-A0C9-BE5C3B0F9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63FE19-7DB5-86DF-7D16-5C28F97E3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3F02E8-A0BE-F44A-118A-09706AB1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E3EE-E926-3B40-BF16-DCAE03725450}" type="datetimeFigureOut">
              <a:rPr kumimoji="1" lang="zh-CN" altLang="en-US" smtClean="0"/>
              <a:t>2023/3/10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1E4598-0BB4-EF82-3786-ACAB9EB4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ACFE0A-9C3B-622B-E67F-313B83DBB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0FC5-0589-8746-8EC2-38ECB1249C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9699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C871B5-95CA-7576-B0EE-A36739013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5CA625-D960-4905-31D5-AD7C41DD1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FAA7E8-AAE7-267A-D682-E6D3B60D8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BC767A-F5C7-88BE-5263-305AB64E2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E4A22B-57B4-30B0-832C-605AAD55C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F9ADFE-CEE4-9105-2342-4C163B5BF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E3EE-E926-3B40-BF16-DCAE03725450}" type="datetimeFigureOut">
              <a:rPr kumimoji="1" lang="zh-CN" altLang="en-US" smtClean="0"/>
              <a:t>2023/3/10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CEFD11-C1E1-9163-1DD8-1BF20CBA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364BD5D-B569-44B2-F58B-5E1C7637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0FC5-0589-8746-8EC2-38ECB1249C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0581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8651F-8347-64A3-7209-9EA188D80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3910AF-5DD7-EE41-A63A-D277F983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E3EE-E926-3B40-BF16-DCAE03725450}" type="datetimeFigureOut">
              <a:rPr kumimoji="1" lang="zh-CN" altLang="en-US" smtClean="0"/>
              <a:t>2023/3/10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FE1E2F-242A-4151-03BF-028C6F069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E0C85B-5611-8DE8-4B12-A7AE1994B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0FC5-0589-8746-8EC2-38ECB1249C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9551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191682-8347-CB9B-855A-0A060AF8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E3EE-E926-3B40-BF16-DCAE03725450}" type="datetimeFigureOut">
              <a:rPr kumimoji="1" lang="zh-CN" altLang="en-US" smtClean="0"/>
              <a:t>2023/3/10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FEF856-3E6A-0CF2-1705-166BF0FC6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EE3B3B-BFD9-10E6-99A1-7180B084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0FC5-0589-8746-8EC2-38ECB1249C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116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688AB9-5514-B56D-CA2F-F271AAEB4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CFF766-F3AA-B0E2-F750-64910AF0F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6F9CA1-8B24-28A9-5F69-C35B6F3C3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18D593-6BD4-909A-F48D-C732278AA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E3EE-E926-3B40-BF16-DCAE03725450}" type="datetimeFigureOut">
              <a:rPr kumimoji="1" lang="zh-CN" altLang="en-US" smtClean="0"/>
              <a:t>2023/3/10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65B7DA-09DF-1FD5-08C7-7A0FFB5AE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542765-F79E-747F-9997-319130CCF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0FC5-0589-8746-8EC2-38ECB1249C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752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932DA3-0D0F-D9A6-2476-95C950BA4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B4F2403-F7DA-F633-81EB-7117CED43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FE99E1-3861-6881-9AE1-F6C6B5458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384134-E48B-7C2E-2D37-2331EB8C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E3EE-E926-3B40-BF16-DCAE03725450}" type="datetimeFigureOut">
              <a:rPr kumimoji="1" lang="zh-CN" altLang="en-US" smtClean="0"/>
              <a:t>2023/3/10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67CE78-AF98-05E8-5169-1AE65FC60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BEA40A-CF6D-95ED-27A5-530BF144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20FC5-0589-8746-8EC2-38ECB1249C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380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7FE8BE8-9DA4-5E33-99CC-D6D1A22CD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A250DB-A281-5FC0-0031-C139DE0AD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ACB8D9-4E35-B2D6-6694-54EAC3505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E3EE-E926-3B40-BF16-DCAE03725450}" type="datetimeFigureOut">
              <a:rPr kumimoji="1" lang="zh-CN" altLang="en-US" smtClean="0"/>
              <a:t>2023/3/10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B482FD-72CB-F1A7-2F61-84477CEB5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7D2D8C-93DD-61F2-0AD7-944810BBF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20FC5-0589-8746-8EC2-38ECB1249C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07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A2BF2-A671-7D2F-E8D3-25DDA6581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Tabular learning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AD134F-1807-99EC-FD3F-2658DC4358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Hangting Ye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679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B8747-8A3B-405E-AE87-144356601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536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" altLang="zh-CN" sz="2800" dirty="0"/>
              <a:t>Off-the-shelf SSL representations are already more robust to dataset imbalance than the representations learned by supervised pretraining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24221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37DC041-C101-EDA5-436E-8EBD2D07E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61" y="1542415"/>
            <a:ext cx="3868191" cy="3643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B69A5E-0C89-DF7C-B85B-0CCF35E9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61" y="2208689"/>
            <a:ext cx="3853456" cy="3618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440D73-E514-6BEE-1E1D-F8042AA21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61" y="2676853"/>
            <a:ext cx="3853456" cy="7486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661A30-8021-04E9-F4A3-CEDF1ABEB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161" y="3645557"/>
            <a:ext cx="3868191" cy="35874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F7DF16E-95F2-79F7-8211-2F360534E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593" y="4272266"/>
            <a:ext cx="10204164" cy="144243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4AA33E9-AD3C-3C6D-0136-1DFB61F88258}"/>
              </a:ext>
            </a:extLst>
          </p:cNvPr>
          <p:cNvSpPr txBox="1"/>
          <p:nvPr/>
        </p:nvSpPr>
        <p:spPr>
          <a:xfrm>
            <a:off x="550628" y="337855"/>
            <a:ext cx="1138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Pre-train the SL/SSL       conduct in-domain (ID) / out-of-domain (OOD) evaluation</a:t>
            </a:r>
            <a:endParaRPr kumimoji="1" lang="zh-CN" altLang="en-US" sz="2400" dirty="0"/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3F5F0D51-B253-134E-8662-AE46D96A967F}"/>
              </a:ext>
            </a:extLst>
          </p:cNvPr>
          <p:cNvSpPr/>
          <p:nvPr/>
        </p:nvSpPr>
        <p:spPr>
          <a:xfrm>
            <a:off x="3439337" y="460876"/>
            <a:ext cx="286247" cy="215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6080693-8E89-5054-F0C5-E27B612227EF}"/>
              </a:ext>
            </a:extLst>
          </p:cNvPr>
          <p:cNvSpPr txBox="1"/>
          <p:nvPr/>
        </p:nvSpPr>
        <p:spPr>
          <a:xfrm>
            <a:off x="2141684" y="1067485"/>
            <a:ext cx="1683707" cy="38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Notation.</a:t>
            </a:r>
            <a:endParaRPr kumimoji="1" lang="zh-CN" altLang="en-US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0822FAA-DA66-F0D2-EB0B-59D15106C6B2}"/>
              </a:ext>
            </a:extLst>
          </p:cNvPr>
          <p:cNvSpPr/>
          <p:nvPr/>
        </p:nvSpPr>
        <p:spPr>
          <a:xfrm>
            <a:off x="722376" y="1067485"/>
            <a:ext cx="4197096" cy="3038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7926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1FDDCA2-EA9F-7B58-D927-F13AA6E13319}"/>
              </a:ext>
            </a:extLst>
          </p:cNvPr>
          <p:cNvSpPr/>
          <p:nvPr/>
        </p:nvSpPr>
        <p:spPr>
          <a:xfrm>
            <a:off x="1083282" y="467356"/>
            <a:ext cx="2711395" cy="42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4D0116-9214-5031-DC0A-38516AB747AB}"/>
              </a:ext>
            </a:extLst>
          </p:cNvPr>
          <p:cNvSpPr/>
          <p:nvPr/>
        </p:nvSpPr>
        <p:spPr>
          <a:xfrm>
            <a:off x="3794677" y="467356"/>
            <a:ext cx="1294737" cy="4293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BB41DD-F98E-FFB2-6247-B5E1F75644C6}"/>
              </a:ext>
            </a:extLst>
          </p:cNvPr>
          <p:cNvSpPr/>
          <p:nvPr/>
        </p:nvSpPr>
        <p:spPr>
          <a:xfrm>
            <a:off x="5089414" y="467356"/>
            <a:ext cx="1294737" cy="4293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88743A-EF18-14EF-EF96-409624ED3AE6}"/>
              </a:ext>
            </a:extLst>
          </p:cNvPr>
          <p:cNvSpPr txBox="1"/>
          <p:nvPr/>
        </p:nvSpPr>
        <p:spPr>
          <a:xfrm>
            <a:off x="773181" y="61839"/>
            <a:ext cx="178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CIFAR-10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D725B514-640A-560B-C99B-5A62F384BA1D}"/>
              </a:ext>
            </a:extLst>
          </p:cNvPr>
          <p:cNvSpPr/>
          <p:nvPr/>
        </p:nvSpPr>
        <p:spPr>
          <a:xfrm rot="5400000">
            <a:off x="2333624" y="-224409"/>
            <a:ext cx="210710" cy="27113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B72F7B-412B-B2D7-3E81-FCBE22DD7C7B}"/>
              </a:ext>
            </a:extLst>
          </p:cNvPr>
          <p:cNvSpPr/>
          <p:nvPr/>
        </p:nvSpPr>
        <p:spPr>
          <a:xfrm>
            <a:off x="1083282" y="1382562"/>
            <a:ext cx="2711395" cy="42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Long tail variant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B4BA3B67-4078-1FF4-3749-46635D5931FB}"/>
              </a:ext>
            </a:extLst>
          </p:cNvPr>
          <p:cNvSpPr/>
          <p:nvPr/>
        </p:nvSpPr>
        <p:spPr>
          <a:xfrm>
            <a:off x="2327661" y="1890639"/>
            <a:ext cx="222636" cy="2544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3350FD7-AE92-A7F9-8E67-F690B52E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22" y="2253977"/>
            <a:ext cx="300550" cy="34628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B4EBBC0-0B78-4613-98D1-2407AB52C6BE}"/>
              </a:ext>
            </a:extLst>
          </p:cNvPr>
          <p:cNvSpPr txBox="1"/>
          <p:nvPr/>
        </p:nvSpPr>
        <p:spPr>
          <a:xfrm>
            <a:off x="824259" y="2226552"/>
            <a:ext cx="100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824F6E8-9A31-9A6B-BD72-2BDB36B17554}"/>
              </a:ext>
            </a:extLst>
          </p:cNvPr>
          <p:cNvSpPr txBox="1"/>
          <p:nvPr/>
        </p:nvSpPr>
        <p:spPr>
          <a:xfrm>
            <a:off x="2211926" y="2223787"/>
            <a:ext cx="398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and train SSL/SL to obtain 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71EDB5CE-AA1F-897A-DE9A-B7AD33E32804}"/>
              </a:ext>
            </a:extLst>
          </p:cNvPr>
          <p:cNvSpPr/>
          <p:nvPr/>
        </p:nvSpPr>
        <p:spPr>
          <a:xfrm>
            <a:off x="7551667" y="269379"/>
            <a:ext cx="485029" cy="22263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38F49FA-4D9B-DBE2-C4EF-4B8E2259AFA0}"/>
              </a:ext>
            </a:extLst>
          </p:cNvPr>
          <p:cNvSpPr txBox="1"/>
          <p:nvPr/>
        </p:nvSpPr>
        <p:spPr>
          <a:xfrm>
            <a:off x="8230177" y="1197895"/>
            <a:ext cx="19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Pre-train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0F81D88-755F-1816-33E4-07BE1EF5E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162" y="2232790"/>
            <a:ext cx="1339902" cy="36933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0E7A353-B03A-3E86-EF77-EA38ACFCBB24}"/>
              </a:ext>
            </a:extLst>
          </p:cNvPr>
          <p:cNvSpPr/>
          <p:nvPr/>
        </p:nvSpPr>
        <p:spPr>
          <a:xfrm>
            <a:off x="1083282" y="3393435"/>
            <a:ext cx="2711395" cy="42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2F5C9E5-E95C-6FEA-C963-92F3A3020A2C}"/>
              </a:ext>
            </a:extLst>
          </p:cNvPr>
          <p:cNvSpPr/>
          <p:nvPr/>
        </p:nvSpPr>
        <p:spPr>
          <a:xfrm>
            <a:off x="3794677" y="3393435"/>
            <a:ext cx="1294737" cy="4293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B41B480-45A8-1951-D68A-128DC440E6B0}"/>
              </a:ext>
            </a:extLst>
          </p:cNvPr>
          <p:cNvSpPr/>
          <p:nvPr/>
        </p:nvSpPr>
        <p:spPr>
          <a:xfrm>
            <a:off x="5089414" y="3393435"/>
            <a:ext cx="1294737" cy="4293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518C889-FB96-EE55-180B-9994E6B8225C}"/>
              </a:ext>
            </a:extLst>
          </p:cNvPr>
          <p:cNvSpPr txBox="1"/>
          <p:nvPr/>
        </p:nvSpPr>
        <p:spPr>
          <a:xfrm>
            <a:off x="773181" y="2987918"/>
            <a:ext cx="178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CIFAR-10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7BC7495D-807E-F4F7-4ED4-242AC7FB4800}"/>
              </a:ext>
            </a:extLst>
          </p:cNvPr>
          <p:cNvSpPr/>
          <p:nvPr/>
        </p:nvSpPr>
        <p:spPr>
          <a:xfrm rot="5400000">
            <a:off x="2333623" y="2722391"/>
            <a:ext cx="210710" cy="27113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9FC05AD-1A0B-E5C1-AF5F-55377847D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445" y="4280094"/>
            <a:ext cx="2388262" cy="326733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E431891-EE3A-78F6-6C47-1BB76A87ED68}"/>
              </a:ext>
            </a:extLst>
          </p:cNvPr>
          <p:cNvSpPr txBox="1"/>
          <p:nvPr/>
        </p:nvSpPr>
        <p:spPr>
          <a:xfrm>
            <a:off x="630058" y="4269524"/>
            <a:ext cx="100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右大括号 29">
            <a:extLst>
              <a:ext uri="{FF2B5EF4-FFF2-40B4-BE49-F238E27FC236}">
                <a16:creationId xmlns:a16="http://schemas.microsoft.com/office/drawing/2014/main" id="{E549CAC7-6ADA-F10D-8A29-965C0B8C7D91}"/>
              </a:ext>
            </a:extLst>
          </p:cNvPr>
          <p:cNvSpPr/>
          <p:nvPr/>
        </p:nvSpPr>
        <p:spPr>
          <a:xfrm rot="5400000">
            <a:off x="4338351" y="3491830"/>
            <a:ext cx="272710" cy="1229415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A9D2E88-B101-CCDF-FFEA-7BEF7CF048BB}"/>
              </a:ext>
            </a:extLst>
          </p:cNvPr>
          <p:cNvSpPr txBox="1"/>
          <p:nvPr/>
        </p:nvSpPr>
        <p:spPr>
          <a:xfrm>
            <a:off x="2553140" y="4074669"/>
            <a:ext cx="1009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balanced</a:t>
            </a:r>
            <a:endParaRPr kumimoji="1" lang="zh-CN" altLang="en-US" sz="12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84540A1-9E89-3649-280C-DA861BAABD62}"/>
              </a:ext>
            </a:extLst>
          </p:cNvPr>
          <p:cNvSpPr txBox="1"/>
          <p:nvPr/>
        </p:nvSpPr>
        <p:spPr>
          <a:xfrm>
            <a:off x="4474706" y="4104393"/>
            <a:ext cx="1009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balanced</a:t>
            </a:r>
            <a:endParaRPr kumimoji="1" lang="zh-CN" altLang="en-US" sz="12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4A34D2-F773-FC23-BA10-BDA5E47886AB}"/>
              </a:ext>
            </a:extLst>
          </p:cNvPr>
          <p:cNvSpPr txBox="1"/>
          <p:nvPr/>
        </p:nvSpPr>
        <p:spPr>
          <a:xfrm>
            <a:off x="3891997" y="4300091"/>
            <a:ext cx="159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evaluation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ED1BFB80-D77F-A6DB-B5AC-C05C2A959EC7}"/>
              </a:ext>
            </a:extLst>
          </p:cNvPr>
          <p:cNvSpPr/>
          <p:nvPr/>
        </p:nvSpPr>
        <p:spPr>
          <a:xfrm>
            <a:off x="3785758" y="4394730"/>
            <a:ext cx="161898" cy="152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右大括号 34">
            <a:extLst>
              <a:ext uri="{FF2B5EF4-FFF2-40B4-BE49-F238E27FC236}">
                <a16:creationId xmlns:a16="http://schemas.microsoft.com/office/drawing/2014/main" id="{E3C60EBC-45A3-F43F-626B-70173C3277C7}"/>
              </a:ext>
            </a:extLst>
          </p:cNvPr>
          <p:cNvSpPr/>
          <p:nvPr/>
        </p:nvSpPr>
        <p:spPr>
          <a:xfrm>
            <a:off x="7558294" y="2991210"/>
            <a:ext cx="485029" cy="16156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4899B15-5B63-03AD-6348-7107B62CCD74}"/>
              </a:ext>
            </a:extLst>
          </p:cNvPr>
          <p:cNvSpPr txBox="1"/>
          <p:nvPr/>
        </p:nvSpPr>
        <p:spPr>
          <a:xfrm>
            <a:off x="8243431" y="3575283"/>
            <a:ext cx="19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656ED87-445A-E1DF-31CE-39645196413F}"/>
              </a:ext>
            </a:extLst>
          </p:cNvPr>
          <p:cNvSpPr/>
          <p:nvPr/>
        </p:nvSpPr>
        <p:spPr>
          <a:xfrm>
            <a:off x="1044296" y="5230346"/>
            <a:ext cx="2711395" cy="429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8CB9563-751D-C71D-BEDB-619DF65392C0}"/>
              </a:ext>
            </a:extLst>
          </p:cNvPr>
          <p:cNvSpPr/>
          <p:nvPr/>
        </p:nvSpPr>
        <p:spPr>
          <a:xfrm>
            <a:off x="3755691" y="5230346"/>
            <a:ext cx="1294737" cy="4293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CD8DD63-C5AD-2451-5F59-6D339F708EF1}"/>
              </a:ext>
            </a:extLst>
          </p:cNvPr>
          <p:cNvSpPr/>
          <p:nvPr/>
        </p:nvSpPr>
        <p:spPr>
          <a:xfrm>
            <a:off x="5050428" y="5230346"/>
            <a:ext cx="1294737" cy="4293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08440A8-D7BD-C78F-C92D-C25FC508D0B2}"/>
              </a:ext>
            </a:extLst>
          </p:cNvPr>
          <p:cNvSpPr txBox="1"/>
          <p:nvPr/>
        </p:nvSpPr>
        <p:spPr>
          <a:xfrm>
            <a:off x="734195" y="4824829"/>
            <a:ext cx="178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STL-10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右大括号 40">
            <a:extLst>
              <a:ext uri="{FF2B5EF4-FFF2-40B4-BE49-F238E27FC236}">
                <a16:creationId xmlns:a16="http://schemas.microsoft.com/office/drawing/2014/main" id="{9B582547-9914-58AF-0B98-DA50C567BEFF}"/>
              </a:ext>
            </a:extLst>
          </p:cNvPr>
          <p:cNvSpPr/>
          <p:nvPr/>
        </p:nvSpPr>
        <p:spPr>
          <a:xfrm rot="5400000">
            <a:off x="2294637" y="4559302"/>
            <a:ext cx="210710" cy="27113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5C68FCB-5D78-B58E-B811-482DD95CB59D}"/>
              </a:ext>
            </a:extLst>
          </p:cNvPr>
          <p:cNvSpPr txBox="1"/>
          <p:nvPr/>
        </p:nvSpPr>
        <p:spPr>
          <a:xfrm>
            <a:off x="741829" y="6125422"/>
            <a:ext cx="100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右大括号 43">
            <a:extLst>
              <a:ext uri="{FF2B5EF4-FFF2-40B4-BE49-F238E27FC236}">
                <a16:creationId xmlns:a16="http://schemas.microsoft.com/office/drawing/2014/main" id="{40FA5ED7-5239-FA42-47CE-0163E1FFE0E1}"/>
              </a:ext>
            </a:extLst>
          </p:cNvPr>
          <p:cNvSpPr/>
          <p:nvPr/>
        </p:nvSpPr>
        <p:spPr>
          <a:xfrm rot="5400000">
            <a:off x="4299365" y="5328741"/>
            <a:ext cx="272710" cy="1229415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AE20CCD-7A88-6F5E-6AB6-AA65C63B59D7}"/>
              </a:ext>
            </a:extLst>
          </p:cNvPr>
          <p:cNvSpPr txBox="1"/>
          <p:nvPr/>
        </p:nvSpPr>
        <p:spPr>
          <a:xfrm>
            <a:off x="2514154" y="5911580"/>
            <a:ext cx="1009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balanced</a:t>
            </a:r>
            <a:endParaRPr kumimoji="1" lang="zh-CN" altLang="en-US" sz="12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F54F146-7B69-8B77-115B-6D8779E43A48}"/>
              </a:ext>
            </a:extLst>
          </p:cNvPr>
          <p:cNvSpPr txBox="1"/>
          <p:nvPr/>
        </p:nvSpPr>
        <p:spPr>
          <a:xfrm>
            <a:off x="4435720" y="5941304"/>
            <a:ext cx="1009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balanced</a:t>
            </a:r>
            <a:endParaRPr kumimoji="1" lang="zh-CN" altLang="en-US" sz="12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47915C2-6DCC-C060-5B16-8EEBC0352CEB}"/>
              </a:ext>
            </a:extLst>
          </p:cNvPr>
          <p:cNvSpPr txBox="1"/>
          <p:nvPr/>
        </p:nvSpPr>
        <p:spPr>
          <a:xfrm>
            <a:off x="3853011" y="6137002"/>
            <a:ext cx="159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evaluation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右箭头 47">
            <a:extLst>
              <a:ext uri="{FF2B5EF4-FFF2-40B4-BE49-F238E27FC236}">
                <a16:creationId xmlns:a16="http://schemas.microsoft.com/office/drawing/2014/main" id="{13F64A70-A604-CFAF-AEEE-E8BB3BB737EE}"/>
              </a:ext>
            </a:extLst>
          </p:cNvPr>
          <p:cNvSpPr/>
          <p:nvPr/>
        </p:nvSpPr>
        <p:spPr>
          <a:xfrm>
            <a:off x="3746772" y="6231641"/>
            <a:ext cx="161898" cy="152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右大括号 48">
            <a:extLst>
              <a:ext uri="{FF2B5EF4-FFF2-40B4-BE49-F238E27FC236}">
                <a16:creationId xmlns:a16="http://schemas.microsoft.com/office/drawing/2014/main" id="{AE964996-52B8-CA04-EC49-DACCB519A38E}"/>
              </a:ext>
            </a:extLst>
          </p:cNvPr>
          <p:cNvSpPr/>
          <p:nvPr/>
        </p:nvSpPr>
        <p:spPr>
          <a:xfrm>
            <a:off x="7519308" y="4828121"/>
            <a:ext cx="485029" cy="16156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7CEBBCA-929F-664A-6A66-1618CAFA3590}"/>
              </a:ext>
            </a:extLst>
          </p:cNvPr>
          <p:cNvSpPr txBox="1"/>
          <p:nvPr/>
        </p:nvSpPr>
        <p:spPr>
          <a:xfrm>
            <a:off x="8204445" y="5437761"/>
            <a:ext cx="19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OOD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FE7B24AB-9962-F8FF-392A-A00D103CB438}"/>
              </a:ext>
            </a:extLst>
          </p:cNvPr>
          <p:cNvCxnSpPr/>
          <p:nvPr/>
        </p:nvCxnSpPr>
        <p:spPr>
          <a:xfrm>
            <a:off x="0" y="278295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CBFD28F0-4479-F4C9-285A-365C94029C10}"/>
              </a:ext>
            </a:extLst>
          </p:cNvPr>
          <p:cNvCxnSpPr/>
          <p:nvPr/>
        </p:nvCxnSpPr>
        <p:spPr>
          <a:xfrm>
            <a:off x="1904" y="470255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>
            <a:extLst>
              <a:ext uri="{FF2B5EF4-FFF2-40B4-BE49-F238E27FC236}">
                <a16:creationId xmlns:a16="http://schemas.microsoft.com/office/drawing/2014/main" id="{F6309B75-2093-7D4F-4452-56166A19B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332" y="6231641"/>
            <a:ext cx="234002" cy="210711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082534F1-664D-4DDD-72A2-2829ECAE4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7112" y="6176858"/>
            <a:ext cx="1009816" cy="266880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F6AA1E4F-03A9-83DA-98DF-E70E1B858CD8}"/>
              </a:ext>
            </a:extLst>
          </p:cNvPr>
          <p:cNvSpPr txBox="1"/>
          <p:nvPr/>
        </p:nvSpPr>
        <p:spPr>
          <a:xfrm>
            <a:off x="1853797" y="6137002"/>
            <a:ext cx="25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&amp;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8937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DA2A32-B8DA-6563-6540-EFC6954E5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4" y="1328544"/>
            <a:ext cx="10022671" cy="387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84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EAFC25-9E01-2AD9-4AED-340E0005D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67" y="261851"/>
            <a:ext cx="8260266" cy="63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8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6CFD38-E699-C006-9E53-9C47161C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271" y="231256"/>
            <a:ext cx="9281457" cy="4103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705D91-83F7-B35D-352E-C452CCBCB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4831439"/>
            <a:ext cx="10661904" cy="96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61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7F2DD-FAA7-7D4E-963F-871D5E3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E6F2FC-6E1A-CBE8-D907-997015637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SSL learns richer features from frequent data that are transferable to rare data.</a:t>
            </a:r>
          </a:p>
          <a:p>
            <a:r>
              <a:rPr kumimoji="1" lang="en" altLang="zh-CN" dirty="0"/>
              <a:t>supervised model mainly learns the features that help classify the frequent classes and may neglect other features which can transfer to the rare classes. </a:t>
            </a:r>
          </a:p>
          <a:p>
            <a:pPr marL="0" indent="0">
              <a:buNone/>
            </a:pPr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7032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CBCF1A-4509-CC12-4164-0DD8D5FF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23" y="2029764"/>
            <a:ext cx="9929158" cy="14632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97993A-8014-DDED-B14D-408385024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422" y="3493008"/>
            <a:ext cx="9929155" cy="1282544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65E6030D-5605-3E51-5019-6AFB19640CC7}"/>
              </a:ext>
            </a:extLst>
          </p:cNvPr>
          <p:cNvSpPr txBox="1">
            <a:spLocks/>
          </p:cNvSpPr>
          <p:nvPr/>
        </p:nvSpPr>
        <p:spPr>
          <a:xfrm>
            <a:off x="838199" y="2980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zh-CN" dirty="0"/>
              <a:t>Rigorous Analysis on A Toy Setting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3800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757A50E-4FFB-E730-1694-CFE5A9D1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22" y="377492"/>
            <a:ext cx="10443651" cy="563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83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A71A8-514D-0405-35C4-4C5AB4F89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2" y="182245"/>
            <a:ext cx="11478768" cy="1325563"/>
          </a:xfrm>
        </p:spPr>
        <p:txBody>
          <a:bodyPr>
            <a:normAutofit/>
          </a:bodyPr>
          <a:lstStyle/>
          <a:p>
            <a:r>
              <a:rPr kumimoji="1" lang="en" altLang="zh-CN" dirty="0"/>
              <a:t>Illustrative Semi-Synthetic Experiments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966976-9AEE-9379-FC7C-C39B1285E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2" y="2327554"/>
            <a:ext cx="8913772" cy="11868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23FCEA-50B4-16E7-29F3-5A1385D58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36" y="3538164"/>
            <a:ext cx="8676075" cy="9565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27C644-B464-823A-612B-256827CB5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540" y="1156490"/>
            <a:ext cx="27051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63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D49EAB-1691-5BAC-41D6-FF13E38C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What is tabular learning?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9F4804-7176-96F8-1006-E9F8E4593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Tabular dataset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3E5B70-91E6-11F8-4B22-A4D2BAE3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29162"/>
            <a:ext cx="10019532" cy="22030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302270-4A66-CC16-3765-B2F5D93D6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393" y="1427657"/>
            <a:ext cx="4800681" cy="207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62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D458D4E-0602-2095-5AD6-C4A5CF9CD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51" y="647530"/>
            <a:ext cx="10406663" cy="55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88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03E75AB-6391-DA52-D825-53312763E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868" y="310896"/>
            <a:ext cx="9882263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75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44B3DD-A887-82D6-F8E4-8929A7774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59" y="1457482"/>
            <a:ext cx="10408258" cy="297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82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B9362F-CE95-CBF3-6C0F-B31D27A8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Task generation from unlabeled tables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113FEA-F504-436D-1827-0A01D8936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892" cy="3780045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Intuition 1: </a:t>
            </a:r>
            <a:r>
              <a:rPr lang="en" altLang="zh-CN" sz="2000" dirty="0"/>
              <a:t>any label type can be considered as a tabular column due to the heterogeneous characteristic of the tabular data (i.e., each column has a distinct feature)</a:t>
            </a:r>
          </a:p>
          <a:p>
            <a:r>
              <a:rPr kumimoji="1" lang="en" altLang="zh-CN" sz="2000" dirty="0"/>
              <a:t>Intuition 2: </a:t>
            </a:r>
            <a:r>
              <a:rPr lang="en" altLang="zh-CN" sz="2000" dirty="0"/>
              <a:t>since there exist some columns that have a high correlation with the original label, the new task constructed with such a column feature is highly similar to the original classification task</a:t>
            </a:r>
            <a:endParaRPr kumimoji="1"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2FD000-85C5-483F-2863-ED84CC3A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539" y="3522058"/>
            <a:ext cx="6480407" cy="279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19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744D3-D1ED-DD2B-FA07-753340A50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14" y="0"/>
            <a:ext cx="10515600" cy="1325563"/>
          </a:xfrm>
        </p:spPr>
        <p:txBody>
          <a:bodyPr/>
          <a:lstStyle/>
          <a:p>
            <a:r>
              <a:rPr lang="en" altLang="zh-CN" dirty="0"/>
              <a:t>Task generation from unlabeled tables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415B9C-1024-24F8-9FC0-B620F7B7A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1094342"/>
            <a:ext cx="8277307" cy="25712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86C660-A5E2-46CD-7A1B-EC64569F7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828" y="3763300"/>
            <a:ext cx="6893781" cy="300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56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12EB6-94C6-D1CB-8161-0805A414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Meta-learning with STUNT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721753-2E19-C15A-03BE-1D2C4679F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756" y="1853110"/>
            <a:ext cx="9064487" cy="315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8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37E71-BB12-36CB-2A0B-EBACA019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Pseudo-validation with STUNT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5592A3-21D2-D844-3454-266F8F05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5" y="2485929"/>
            <a:ext cx="10591137" cy="16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85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8A727-D391-4B1D-C0B6-89C730681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Adapting with labeled samples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0D7C05-49A3-8007-0241-0F96D5E55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9866"/>
            <a:ext cx="10034745" cy="9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19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1F5ED-EE3D-0914-F453-E19EA3F1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10F4CC-9EE4-76AC-8C37-A6F609A08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992" y="0"/>
            <a:ext cx="6669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ECB6A-8158-EF3C-4788-2F317217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473B06-8345-F9CB-9777-70EAF409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709" y="2040546"/>
            <a:ext cx="8712705" cy="258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72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1B821-B9F0-1E0E-70FF-F600B3EFC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Tree-based methods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38D8CE-67D4-2195-77B0-88C8E9AB6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GBDT, LightGBM, </a:t>
            </a:r>
            <a:r>
              <a:rPr kumimoji="1" lang="en-US" altLang="zh-CN" dirty="0" err="1"/>
              <a:t>XGBoost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lang="en" altLang="zh-CN" dirty="0"/>
              <a:t>ML competitions like kaggle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2654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CDC2D-3140-A032-09E6-1B8A05C52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94206C-547E-A405-9B1C-FFD01C96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176" y="1674786"/>
            <a:ext cx="7772400" cy="417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66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F0A80F-19FD-6694-0839-8C3B17E15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37" y="869344"/>
            <a:ext cx="10482525" cy="39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8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56A17-521A-52E8-05F5-9178FD536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BCB93-32F0-3C4D-FBFD-D84B61C2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Existing tabular work requires the same table structure in training and testing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Learning across tables need to remove non-overlapping columns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There is a wide application for learning across different tables.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562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E77BA5F-C3D6-14B1-76F4-05A598E8A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1124713"/>
            <a:ext cx="10818076" cy="40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11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453A596-7B0B-059E-77A8-CD29D4B9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538" y="200214"/>
            <a:ext cx="9706924" cy="594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53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9187E-FE99-49E7-7278-D158306A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Insight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35F9E2-8495-92EB-CA78-1E09310BB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convert tabular data (cells in columns) into a sequence of semantically encoded tokens </a:t>
            </a:r>
          </a:p>
          <a:p>
            <a:r>
              <a:rPr kumimoji="1" lang="en" altLang="zh-CN" dirty="0"/>
              <a:t>The column name is related to text information</a:t>
            </a:r>
          </a:p>
          <a:p>
            <a:r>
              <a:rPr kumimoji="1" lang="en-US" altLang="zh-CN" dirty="0"/>
              <a:t>Adapt the classic transformer in NLP to tables</a:t>
            </a:r>
          </a:p>
          <a:p>
            <a:endParaRPr kumimoji="1" lang="en-US" altLang="zh-CN" dirty="0"/>
          </a:p>
          <a:p>
            <a:pPr marL="0" indent="0">
              <a:buNone/>
            </a:pPr>
            <a:r>
              <a:rPr lang="en" altLang="zh-CN" sz="2400" i="1" dirty="0">
                <a:effectLst/>
                <a:latin typeface="NimbusRomNo9L"/>
              </a:rPr>
              <a:t>For example, if a cell in column smoking history has value </a:t>
            </a:r>
            <a:r>
              <a:rPr lang="en" altLang="zh-CN" sz="2400" i="1" dirty="0">
                <a:effectLst/>
                <a:latin typeface="CMR10"/>
              </a:rPr>
              <a:t>1</a:t>
            </a:r>
            <a:r>
              <a:rPr lang="en" altLang="zh-CN" sz="2400" i="1" dirty="0">
                <a:effectLst/>
                <a:latin typeface="NimbusRomNo9L"/>
              </a:rPr>
              <a:t>, it indicates the individual has a smoking history. Similarly, cell value </a:t>
            </a:r>
            <a:r>
              <a:rPr lang="en" altLang="zh-CN" sz="2400" i="1" dirty="0">
                <a:effectLst/>
                <a:latin typeface="CMR10"/>
              </a:rPr>
              <a:t>60 </a:t>
            </a:r>
            <a:r>
              <a:rPr lang="en" altLang="zh-CN" sz="2400" i="1" dirty="0">
                <a:effectLst/>
                <a:latin typeface="NimbusRomNo9L"/>
              </a:rPr>
              <a:t>in column weight indicates 60 kg in weight instead of 60 years old </a:t>
            </a:r>
            <a:endParaRPr lang="en" altLang="zh-CN" sz="2400" i="1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998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E13682D-6A04-0262-93CB-9C3B66A6B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78" y="188457"/>
            <a:ext cx="8763644" cy="64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05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74CEE9C-7991-3ED2-737D-AD63510BD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736" y="751118"/>
            <a:ext cx="9462528" cy="490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20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682DD-7E80-DFC2-454B-DB4ACB7E4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88" y="2783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Contrastive learning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9DF0F0-FD93-4652-CB8C-64F04CED1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" y="1353393"/>
            <a:ext cx="4737613" cy="44175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2B35A3A-DCE3-8C3D-7FE0-98E6B15C6D96}"/>
              </a:ext>
            </a:extLst>
          </p:cNvPr>
          <p:cNvSpPr txBox="1"/>
          <p:nvPr/>
        </p:nvSpPr>
        <p:spPr>
          <a:xfrm>
            <a:off x="7421880" y="587888"/>
            <a:ext cx="3767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Motivation: For SL, to prevent bias modeling to a specific task, as the setting is learn across tables.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7AD291-D082-67FA-568D-20C1A97CA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970" y="2447315"/>
            <a:ext cx="7035030" cy="22717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CE4167D-BB47-3041-2F29-9ED6CDE0B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970" y="4908742"/>
            <a:ext cx="7035030" cy="78666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070DCF1-6DA0-126E-DC01-94EAD7ABD4E3}"/>
              </a:ext>
            </a:extLst>
          </p:cNvPr>
          <p:cNvSpPr/>
          <p:nvPr/>
        </p:nvSpPr>
        <p:spPr>
          <a:xfrm>
            <a:off x="7421880" y="587888"/>
            <a:ext cx="3514344" cy="9233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320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FA547-F135-B563-E39C-534FC4EC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683CD0-4C2C-037D-3F76-CF6D411F8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1" y="1755648"/>
            <a:ext cx="9105643" cy="26785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925387-8563-5E8A-F820-E2A75A02D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03" y="4773480"/>
            <a:ext cx="8851911" cy="11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7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968DB-5CA6-037B-7D32-180EB737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still explore deep learning?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AEF75E-9418-21E0-ABA5-6312C90C6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Potential higher performance of deep learning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It would allow constructing multi-modal pipelines for problems, where only one part of the input is tabular, and other parts include images, audio and other DL-friendly data.</a:t>
            </a:r>
          </a:p>
        </p:txBody>
      </p:sp>
    </p:spTree>
    <p:extLst>
      <p:ext uri="{BB962C8B-B14F-4D97-AF65-F5344CB8AC3E}">
        <p14:creationId xmlns:p14="http://schemas.microsoft.com/office/powerpoint/2010/main" val="2760092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E4D4D-1769-77E2-A7BA-556C6EE6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DDA3DE-B17C-24CB-A11C-91B31937C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08" y="1458108"/>
            <a:ext cx="8723376" cy="481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16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39316-20F9-1C17-E2F4-B040B410E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Research Lines for Tabular learning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E99124-CCB4-B703-A572-FCFC0DA29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Imbalance learning</a:t>
            </a:r>
          </a:p>
          <a:p>
            <a:r>
              <a:rPr kumimoji="1" lang="en-US" altLang="zh-CN" dirty="0"/>
              <a:t>Few shot</a:t>
            </a:r>
          </a:p>
          <a:p>
            <a:r>
              <a:rPr kumimoji="1" lang="en-US" altLang="zh-CN" dirty="0"/>
              <a:t>Anomaly detection</a:t>
            </a:r>
          </a:p>
          <a:p>
            <a:r>
              <a:rPr kumimoji="1" lang="en-US" altLang="zh-CN" dirty="0"/>
              <a:t>Representation learning</a:t>
            </a:r>
          </a:p>
          <a:p>
            <a:r>
              <a:rPr kumimoji="1" lang="en-US" altLang="zh-CN" dirty="0"/>
              <a:t>Preprocessing </a:t>
            </a:r>
          </a:p>
        </p:txBody>
      </p:sp>
    </p:spTree>
    <p:extLst>
      <p:ext uri="{BB962C8B-B14F-4D97-AF65-F5344CB8AC3E}">
        <p14:creationId xmlns:p14="http://schemas.microsoft.com/office/powerpoint/2010/main" val="1479137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AF812-78CC-8768-E27A-180A5D819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0935"/>
            <a:ext cx="10515600" cy="1325563"/>
          </a:xfrm>
        </p:spPr>
        <p:txBody>
          <a:bodyPr>
            <a:normAutofit/>
          </a:bodyPr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+mn-lt"/>
                <a:ea typeface="+mn-ea"/>
                <a:cs typeface="+mn-cs"/>
              </a:rPr>
              <a:t>Supervised manner</a:t>
            </a:r>
            <a:endParaRPr kumimoji="1" lang="zh-CN" altLang="en-US" sz="28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7504754-5AD3-06BA-39FC-832B1A185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5208" y="1341231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Re-sample</a:t>
            </a:r>
          </a:p>
          <a:p>
            <a:r>
              <a:rPr kumimoji="1" lang="en-US" altLang="zh-CN" dirty="0"/>
              <a:t>Re-weighting</a:t>
            </a:r>
          </a:p>
          <a:p>
            <a:r>
              <a:rPr kumimoji="1" lang="en-US" altLang="zh-CN" dirty="0"/>
              <a:t>Ensemble methods</a:t>
            </a:r>
          </a:p>
          <a:p>
            <a:r>
              <a:rPr kumimoji="1" lang="en-US" altLang="zh-CN" dirty="0"/>
              <a:t>Meta-learning</a:t>
            </a:r>
          </a:p>
          <a:p>
            <a:r>
              <a:rPr kumimoji="1" lang="en-US" altLang="zh-CN" dirty="0"/>
              <a:t>Data augmentation (mainly for vision)</a:t>
            </a:r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CC10036-34B3-BE34-8B09-B4AD06D7D8BA}"/>
              </a:ext>
            </a:extLst>
          </p:cNvPr>
          <p:cNvSpPr txBox="1">
            <a:spLocks/>
          </p:cNvSpPr>
          <p:nvPr/>
        </p:nvSpPr>
        <p:spPr>
          <a:xfrm>
            <a:off x="838200" y="44685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+mn-lt"/>
                <a:ea typeface="+mn-ea"/>
                <a:cs typeface="+mn-cs"/>
              </a:rPr>
              <a:t>Unsupervised manner</a:t>
            </a:r>
            <a:endParaRPr kumimoji="1" lang="zh-CN" altLang="en-US" sz="28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17067BF-6D63-3EC0-041C-A5B3FC102508}"/>
              </a:ext>
            </a:extLst>
          </p:cNvPr>
          <p:cNvSpPr txBox="1">
            <a:spLocks/>
          </p:cNvSpPr>
          <p:nvPr/>
        </p:nvSpPr>
        <p:spPr>
          <a:xfrm>
            <a:off x="5695207" y="4926087"/>
            <a:ext cx="2624418" cy="753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Self learning</a:t>
            </a:r>
            <a:endParaRPr kumimoji="1" lang="zh-CN" altLang="en-US" dirty="0"/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4A7396F4-8E3C-4328-23F4-12F909BF3BC6}"/>
              </a:ext>
            </a:extLst>
          </p:cNvPr>
          <p:cNvSpPr/>
          <p:nvPr/>
        </p:nvSpPr>
        <p:spPr>
          <a:xfrm>
            <a:off x="4706469" y="1514676"/>
            <a:ext cx="423583" cy="213808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B80DE69A-8152-DE6A-E2BC-40F415EFA3A4}"/>
              </a:ext>
            </a:extLst>
          </p:cNvPr>
          <p:cNvSpPr/>
          <p:nvPr/>
        </p:nvSpPr>
        <p:spPr>
          <a:xfrm>
            <a:off x="4706468" y="4893301"/>
            <a:ext cx="423583" cy="46597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86C172-8062-58A1-AE5D-767339785547}"/>
              </a:ext>
            </a:extLst>
          </p:cNvPr>
          <p:cNvSpPr txBox="1"/>
          <p:nvPr/>
        </p:nvSpPr>
        <p:spPr>
          <a:xfrm>
            <a:off x="838200" y="309863"/>
            <a:ext cx="3950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Imbalance learning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9899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89F54-5A87-2A7E-C8AE-0BCB27986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700" y="846174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Re-sampling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lang="en" altLang="zh-CN" sz="2200" i="1" dirty="0"/>
              <a:t>Resampling methods focus on modifying the training set to balance the class distribution</a:t>
            </a:r>
            <a:br>
              <a:rPr lang="en" altLang="zh-CN" dirty="0"/>
            </a:br>
            <a:r>
              <a:rPr lang="en" altLang="zh-CN" sz="1800" dirty="0">
                <a:effectLst/>
                <a:latin typeface="NimbusRomNo9L"/>
              </a:rPr>
              <a:t> </a:t>
            </a: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B2973C-592F-C76B-B5FF-B281D08D4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700" y="3487123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" altLang="zh-CN" sz="2000" dirty="0"/>
              <a:t>Over sampling</a:t>
            </a:r>
          </a:p>
          <a:p>
            <a:r>
              <a:rPr kumimoji="1" lang="en" altLang="zh-CN" sz="2000" dirty="0"/>
              <a:t>Under sampling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9C5B6E-6FEE-456B-CAE0-093BF5C676AA}"/>
              </a:ext>
            </a:extLst>
          </p:cNvPr>
          <p:cNvSpPr txBox="1"/>
          <p:nvPr/>
        </p:nvSpPr>
        <p:spPr>
          <a:xfrm>
            <a:off x="4459184" y="2578111"/>
            <a:ext cx="66798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Traditional distance-based machine learning methods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" altLang="zh-CN" dirty="0"/>
              <a:t>GANs based over-sampling methods for CV domain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Representation over-sampling methods</a:t>
            </a:r>
            <a:endParaRPr kumimoji="1" lang="zh-CN" altLang="en-US" dirty="0"/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BBD128EE-1739-7ABC-CD43-22B0751B8959}"/>
              </a:ext>
            </a:extLst>
          </p:cNvPr>
          <p:cNvSpPr/>
          <p:nvPr/>
        </p:nvSpPr>
        <p:spPr>
          <a:xfrm>
            <a:off x="3224151" y="2654139"/>
            <a:ext cx="783772" cy="2433268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754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98C6DC-4FA6-32F6-CDAA-AA13A110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Traditional methods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FD817A-A17A-974E-3584-A90ED5457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" altLang="zh-CN" dirty="0"/>
              <a:t>SMOTE: Synthetic Minority Over-sampling Technique</a:t>
            </a:r>
            <a:r>
              <a:rPr kumimoji="1" lang="en-US" altLang="zh-CN" dirty="0"/>
              <a:t>, </a:t>
            </a:r>
            <a:r>
              <a:rPr lang="en" altLang="zh-CN" dirty="0"/>
              <a:t>Journal of Artificial Intelligence Research 2002</a:t>
            </a:r>
            <a:endParaRPr kumimoji="1" lang="en-US" altLang="zh-CN" dirty="0"/>
          </a:p>
          <a:p>
            <a:r>
              <a:rPr kumimoji="1" lang="en-US" altLang="zh-CN" dirty="0"/>
              <a:t>The variants of SMOTE</a:t>
            </a:r>
          </a:p>
          <a:p>
            <a:pPr marL="0" indent="0">
              <a:buNone/>
            </a:pPr>
            <a:r>
              <a:rPr kumimoji="1" lang="en-US" altLang="zh-CN" sz="2400" dirty="0"/>
              <a:t>   </a:t>
            </a:r>
            <a:r>
              <a:rPr kumimoji="1" lang="en-US" altLang="zh-CN" sz="2000" dirty="0"/>
              <a:t>e.g. </a:t>
            </a:r>
            <a:r>
              <a:rPr kumimoji="1" lang="en" altLang="zh-CN" sz="2000" dirty="0"/>
              <a:t>Borderline-SMOTE, which oversamples the minority samples near class borders, </a:t>
            </a:r>
          </a:p>
          <a:p>
            <a:pPr marL="0" indent="0">
              <a:buNone/>
            </a:pPr>
            <a:r>
              <a:rPr kumimoji="1" lang="en" altLang="zh-CN" sz="2000" dirty="0"/>
              <a:t>          Safe-level-SMOTE, which defines safe regions not to oversample samples from different classes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583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4FAB0B8-6D33-8E96-2538-7C0E42DC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49" y="0"/>
            <a:ext cx="5925591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A8E19A-0ADE-5F48-83E5-FD6E94C0A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208" y="1567180"/>
            <a:ext cx="5530384" cy="328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24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E2060-34EF-A33A-DB00-E128ED2F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GANs based over-sampling methods</a:t>
            </a:r>
            <a:br>
              <a:rPr kumimoji="1" lang="en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C984C-2DE6-C771-A358-4D470ECEE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" altLang="zh-CN" dirty="0"/>
              <a:t>Generative adversarial minority oversampling, ICCV 2019</a:t>
            </a:r>
          </a:p>
          <a:p>
            <a:pPr marL="0" indent="0">
              <a:buNone/>
            </a:pPr>
            <a:r>
              <a:rPr kumimoji="1" lang="en" altLang="zh-CN" i="1" dirty="0"/>
              <a:t>   </a:t>
            </a:r>
            <a:r>
              <a:rPr lang="en" altLang="zh-CN" sz="2000" i="1" dirty="0"/>
              <a:t>producing new minority samples by training a convex generator</a:t>
            </a:r>
          </a:p>
          <a:p>
            <a:pPr marL="0" indent="0">
              <a:buNone/>
            </a:pPr>
            <a:endParaRPr kumimoji="1" lang="en" altLang="zh-CN" sz="2000" i="1" dirty="0"/>
          </a:p>
          <a:p>
            <a:r>
              <a:rPr lang="en" altLang="zh-CN" dirty="0" err="1"/>
              <a:t>Blt</a:t>
            </a:r>
            <a:r>
              <a:rPr lang="en" altLang="zh-CN" dirty="0"/>
              <a:t>: Balancing long-tailed datasets with </a:t>
            </a:r>
            <a:r>
              <a:rPr lang="en" altLang="zh-CN" dirty="0" err="1"/>
              <a:t>adversarially</a:t>
            </a:r>
            <a:r>
              <a:rPr lang="en" altLang="zh-CN" dirty="0"/>
              <a:t>-perturbed images, ACCV 2020</a:t>
            </a:r>
          </a:p>
          <a:p>
            <a:pPr marL="0" indent="0">
              <a:buNone/>
            </a:pPr>
            <a:r>
              <a:rPr lang="en" altLang="zh-CN" sz="2000" i="1" dirty="0"/>
              <a:t>   proposed adversarial augmentations by adding small noise to the input images</a:t>
            </a:r>
            <a:endParaRPr kumimoji="1" lang="zh-CN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08412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98860-03F1-8A04-9471-A91E2431E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686"/>
            <a:ext cx="10515600" cy="1325563"/>
          </a:xfrm>
        </p:spPr>
        <p:txBody>
          <a:bodyPr/>
          <a:lstStyle/>
          <a:p>
            <a:r>
              <a:rPr kumimoji="1" lang="en" altLang="zh-CN" dirty="0"/>
              <a:t>Representation over-sampling methods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6FE621-C9B1-5A39-3E63-A77936FCE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kumimoji="1" lang="en" altLang="zh-CN" dirty="0"/>
              <a:t>Deep Over-sampling Framework for Classifying Imbalanced Data, Machine Learning and Knowledge Discovery in Databases 2017, for CV</a:t>
            </a:r>
          </a:p>
          <a:p>
            <a:r>
              <a:rPr lang="en" altLang="zh-CN" dirty="0"/>
              <a:t>Feature space augmentation for long-tailed data</a:t>
            </a:r>
            <a:r>
              <a:rPr kumimoji="1" lang="en" altLang="zh-CN" dirty="0"/>
              <a:t>, ECCV 2020</a:t>
            </a:r>
            <a:endParaRPr kumimoji="1" lang="zh-CN" altLang="en-US" dirty="0"/>
          </a:p>
          <a:p>
            <a:pPr marL="0" indent="0">
              <a:buNone/>
            </a:pPr>
            <a:r>
              <a:rPr kumimoji="1" lang="en" altLang="zh-CN" dirty="0"/>
              <a:t>  </a:t>
            </a:r>
            <a:r>
              <a:rPr lang="en" altLang="zh-CN" sz="2000" i="1" dirty="0"/>
              <a:t>aim to augment minority classes in the feature space by sampling from the in-class neighbors in the linear subspace, using learned features from pretrained networks</a:t>
            </a:r>
            <a:endParaRPr kumimoji="1" lang="en" altLang="zh-CN" sz="2000" i="1" dirty="0"/>
          </a:p>
        </p:txBody>
      </p:sp>
    </p:spTree>
    <p:extLst>
      <p:ext uri="{BB962C8B-B14F-4D97-AF65-F5344CB8AC3E}">
        <p14:creationId xmlns:p14="http://schemas.microsoft.com/office/powerpoint/2010/main" val="1183560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B8320-BD48-A3BD-F3A4-B45195704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Re-weighting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95268A-8577-3093-F8FC-F17C3026D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0369"/>
            <a:ext cx="10515600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altLang="zh-CN" sz="6400" dirty="0"/>
          </a:p>
          <a:p>
            <a:pPr marL="0" indent="0">
              <a:buNone/>
            </a:pPr>
            <a:r>
              <a:rPr lang="en" altLang="zh-CN" sz="7200" b="1" dirty="0">
                <a:effectLst/>
                <a:latin typeface="NimbusRomNo9L"/>
              </a:rPr>
              <a:t>Empirical Re-weighting.  </a:t>
            </a:r>
            <a:r>
              <a:rPr lang="en" altLang="zh-CN" sz="7200" dirty="0">
                <a:effectLst/>
                <a:latin typeface="NimbusRomNo9L"/>
              </a:rPr>
              <a:t>(to provide the examples of each class with the same weight, such as inverse class frequency ) </a:t>
            </a:r>
          </a:p>
          <a:p>
            <a:r>
              <a:rPr lang="en" altLang="zh-CN" sz="7200" dirty="0">
                <a:effectLst/>
                <a:latin typeface="NimbusRomNo9L"/>
              </a:rPr>
              <a:t>Learning deep representation for imbalanced classification (CVPR, 2016)</a:t>
            </a:r>
          </a:p>
          <a:p>
            <a:r>
              <a:rPr lang="en" altLang="zh-CN" sz="7200" dirty="0">
                <a:effectLst/>
                <a:latin typeface="NimbusRomNo9L"/>
              </a:rPr>
              <a:t>Learning to model the tail (</a:t>
            </a:r>
            <a:r>
              <a:rPr lang="en" altLang="zh-CN" sz="7200" dirty="0" err="1">
                <a:effectLst/>
                <a:latin typeface="NimbusRomNo9L"/>
              </a:rPr>
              <a:t>NeurIPS</a:t>
            </a:r>
            <a:r>
              <a:rPr lang="en" altLang="zh-CN" sz="7200" dirty="0">
                <a:effectLst/>
                <a:latin typeface="NimbusRomNo9L"/>
              </a:rPr>
              <a:t>, 2017) </a:t>
            </a:r>
          </a:p>
          <a:p>
            <a:r>
              <a:rPr lang="en" altLang="zh-CN" sz="7200" dirty="0">
                <a:effectLst/>
                <a:latin typeface="NimbusRomNo9L"/>
              </a:rPr>
              <a:t>Focal loss for dense object detection (ICCV, 2017)  </a:t>
            </a:r>
          </a:p>
          <a:p>
            <a:r>
              <a:rPr lang="en" altLang="zh-CN" sz="7200" dirty="0">
                <a:effectLst/>
                <a:latin typeface="NimbusRomNo9L"/>
              </a:rPr>
              <a:t>Class-balanced loss based on effective number of samples  (CVPR, 2019) </a:t>
            </a:r>
          </a:p>
          <a:p>
            <a:r>
              <a:rPr lang="en" altLang="zh-CN" sz="7200" dirty="0"/>
              <a:t>Learning Imbalanced Datasets with Label-Distribution-Aware Margin Loss (</a:t>
            </a:r>
            <a:r>
              <a:rPr lang="en" altLang="zh-CN" sz="7200" dirty="0" err="1"/>
              <a:t>NeurIPS</a:t>
            </a:r>
            <a:r>
              <a:rPr lang="en" altLang="zh-CN" sz="7200" dirty="0"/>
              <a:t>, 2019)</a:t>
            </a:r>
          </a:p>
          <a:p>
            <a:endParaRPr lang="en" altLang="zh-CN" sz="7200" dirty="0">
              <a:effectLst/>
            </a:endParaRPr>
          </a:p>
          <a:p>
            <a:pPr marL="0" indent="0">
              <a:buNone/>
            </a:pPr>
            <a:r>
              <a:rPr lang="en" altLang="zh-CN" sz="7200" b="1" dirty="0">
                <a:effectLst/>
                <a:latin typeface="NimbusRomNo9L"/>
              </a:rPr>
              <a:t>Automatic Re-weighting. </a:t>
            </a:r>
            <a:r>
              <a:rPr lang="zh-CN" altLang="en-US" sz="7200" b="1" dirty="0">
                <a:effectLst/>
                <a:latin typeface="NimbusRomNo9L"/>
              </a:rPr>
              <a:t> </a:t>
            </a:r>
            <a:r>
              <a:rPr lang="en-US" altLang="zh-CN" sz="7200" dirty="0">
                <a:latin typeface="NimbusRomNo9L"/>
              </a:rPr>
              <a:t>(</a:t>
            </a:r>
            <a:r>
              <a:rPr lang="en-US" altLang="zh-CN" sz="7200" b="0" dirty="0">
                <a:effectLst/>
                <a:latin typeface="NimbusRomNo9L"/>
              </a:rPr>
              <a:t>in</a:t>
            </a:r>
            <a:r>
              <a:rPr lang="zh-CN" altLang="en-US" sz="7200" b="0" dirty="0">
                <a:effectLst/>
                <a:latin typeface="NimbusRomNo9L"/>
              </a:rPr>
              <a:t> </a:t>
            </a:r>
            <a:r>
              <a:rPr lang="en-US" altLang="zh-CN" sz="7200" b="0" dirty="0">
                <a:effectLst/>
                <a:latin typeface="NimbusRomNo9L"/>
              </a:rPr>
              <a:t>sum</a:t>
            </a:r>
            <a:r>
              <a:rPr lang="en-US" altLang="zh-CN" sz="7200" dirty="0">
                <a:latin typeface="NimbusRomNo9L"/>
              </a:rPr>
              <a:t>, </a:t>
            </a:r>
            <a:r>
              <a:rPr lang="en-US" altLang="zh-CN" sz="7200" b="0" dirty="0">
                <a:effectLst/>
                <a:latin typeface="NimbusRomNo9L"/>
              </a:rPr>
              <a:t>iteratively  update weights and model parameter</a:t>
            </a:r>
            <a:r>
              <a:rPr lang="en-US" altLang="zh-CN" sz="7200" dirty="0">
                <a:latin typeface="NimbusRomNo9L"/>
              </a:rPr>
              <a:t>)</a:t>
            </a:r>
            <a:endParaRPr lang="en" altLang="zh-CN" sz="7200" b="0" dirty="0">
              <a:effectLst/>
              <a:latin typeface="NimbusRomNo9L"/>
            </a:endParaRPr>
          </a:p>
          <a:p>
            <a:r>
              <a:rPr lang="en" altLang="zh-CN" sz="7200" b="0" dirty="0">
                <a:effectLst/>
                <a:latin typeface="NimbusRomNo9L"/>
              </a:rPr>
              <a:t>Learning to Reweight Examples for Robust Deep Learning </a:t>
            </a:r>
            <a:r>
              <a:rPr lang="en" altLang="zh-CN" sz="7200" dirty="0"/>
              <a:t>(PMLR, 2018)</a:t>
            </a:r>
            <a:endParaRPr lang="en" altLang="zh-CN" sz="7200" b="0" dirty="0">
              <a:effectLst/>
              <a:latin typeface="NimbusRomNo9L"/>
            </a:endParaRPr>
          </a:p>
          <a:p>
            <a:r>
              <a:rPr lang="en" altLang="zh-CN" sz="7200" dirty="0"/>
              <a:t>Learning Data Manipulation for Augmentation and Weighting (</a:t>
            </a:r>
            <a:r>
              <a:rPr lang="en" altLang="zh-CN" sz="7200" dirty="0" err="1"/>
              <a:t>NeurIPS</a:t>
            </a:r>
            <a:r>
              <a:rPr lang="en" altLang="zh-CN" sz="7200" dirty="0"/>
              <a:t>, 2019) </a:t>
            </a:r>
            <a:r>
              <a:rPr lang="zh-CN" altLang="en" sz="7200" dirty="0"/>
              <a:t>是</a:t>
            </a:r>
            <a:r>
              <a:rPr lang="zh-CN" altLang="en-US" sz="7200" dirty="0"/>
              <a:t>上一篇的变体</a:t>
            </a:r>
            <a:endParaRPr lang="en" altLang="zh-CN" sz="7200" dirty="0">
              <a:effectLst/>
            </a:endParaRPr>
          </a:p>
          <a:p>
            <a:r>
              <a:rPr lang="en" altLang="zh-CN" sz="7200" dirty="0">
                <a:solidFill>
                  <a:srgbClr val="FF0000"/>
                </a:solidFill>
              </a:rPr>
              <a:t>IMPROVING THE ACCURACY OF LEARNING EXAMPLE WEIGHTS FOR IMBALANCED CLASSIFICATION </a:t>
            </a:r>
            <a:r>
              <a:rPr lang="en" altLang="zh-CN" sz="7200" dirty="0"/>
              <a:t>(ICLR, 2022)</a:t>
            </a:r>
            <a:r>
              <a:rPr lang="zh-CN" altLang="en-US" sz="7200" dirty="0"/>
              <a:t> 是上一篇的变体</a:t>
            </a:r>
            <a:endParaRPr lang="en" altLang="zh-CN" sz="7200" dirty="0"/>
          </a:p>
          <a:p>
            <a:r>
              <a:rPr lang="en" altLang="zh-CN" sz="7200" dirty="0"/>
              <a:t>Learning to Re-weight Examples with Optimal Transport for Imbalanced Classification (</a:t>
            </a:r>
            <a:r>
              <a:rPr lang="en" altLang="zh-CN" sz="7200" dirty="0" err="1"/>
              <a:t>NeurIPS</a:t>
            </a:r>
            <a:r>
              <a:rPr lang="en" altLang="zh-CN" sz="7200" dirty="0"/>
              <a:t>, 2022)</a:t>
            </a:r>
            <a:endParaRPr lang="en" altLang="zh-CN" dirty="0">
              <a:effectLst/>
            </a:endParaRPr>
          </a:p>
          <a:p>
            <a:endParaRPr lang="en" altLang="zh-CN" dirty="0">
              <a:effectLst/>
            </a:endParaRPr>
          </a:p>
          <a:p>
            <a:pPr marL="0" indent="0">
              <a:buNone/>
            </a:pPr>
            <a:endParaRPr lang="en-US" altLang="zh-CN" dirty="0"/>
          </a:p>
          <a:p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F680BC-17DF-EAA9-F13E-3EAAB4848B8B}"/>
              </a:ext>
            </a:extLst>
          </p:cNvPr>
          <p:cNvSpPr txBox="1"/>
          <p:nvPr/>
        </p:nvSpPr>
        <p:spPr>
          <a:xfrm>
            <a:off x="838200" y="1426464"/>
            <a:ext cx="11265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" altLang="zh-CN" i="1" dirty="0">
                <a:latin typeface="+mj-lt"/>
                <a:ea typeface="+mj-ea"/>
                <a:cs typeface="+mj-cs"/>
              </a:rPr>
              <a:t>Reweighting methods typically adjust the weights of instances or classes that calibrates the classifier predictions to be balance.</a:t>
            </a:r>
          </a:p>
          <a:p>
            <a:endParaRPr lang="en" altLang="zh-CN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5497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4F55A-12E1-BE08-ACA3-976C9A60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Ensemble methods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E75F15-4B05-5FA6-6FC6-AA4030EF9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6231"/>
            <a:ext cx="10515600" cy="432073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" altLang="zh-CN" b="1" dirty="0"/>
              <a:t>Classic method</a:t>
            </a:r>
          </a:p>
          <a:p>
            <a:r>
              <a:rPr kumimoji="1" lang="en" altLang="zh-CN" dirty="0"/>
              <a:t>heuristic-based designs </a:t>
            </a:r>
          </a:p>
          <a:p>
            <a:r>
              <a:rPr kumimoji="1" lang="en" altLang="zh-CN" dirty="0"/>
              <a:t>most of the them are straight combinations of a resampling/reweighting solution and an </a:t>
            </a:r>
            <a:r>
              <a:rPr kumimoji="1" lang="en" altLang="zh-CN" dirty="0" err="1"/>
              <a:t>en-semble</a:t>
            </a:r>
            <a:r>
              <a:rPr kumimoji="1" lang="en" altLang="zh-CN" dirty="0"/>
              <a:t> learning framework </a:t>
            </a:r>
          </a:p>
          <a:p>
            <a:pPr marL="0" indent="0">
              <a:buNone/>
            </a:pPr>
            <a:r>
              <a:rPr kumimoji="1" lang="en-US" altLang="zh-CN" dirty="0"/>
              <a:t>   e.g. </a:t>
            </a:r>
            <a:r>
              <a:rPr kumimoji="1" lang="en-US" altLang="zh-CN" dirty="0" err="1"/>
              <a:t>SMOTEboost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b="1" dirty="0"/>
              <a:t>Recent work for CV domain</a:t>
            </a:r>
          </a:p>
          <a:p>
            <a:r>
              <a:rPr lang="en" altLang="zh-CN" dirty="0"/>
              <a:t>BBN: Bilateral-Branch Network with Cumulative Learning for Long-Tailed Visual Recognition</a:t>
            </a:r>
            <a:endParaRPr kumimoji="1" lang="en-US" altLang="zh-CN" dirty="0"/>
          </a:p>
          <a:p>
            <a:r>
              <a:rPr lang="en" altLang="zh-CN" dirty="0"/>
              <a:t>Learning from multiple experts: Self-paced knowledge distillation for long-tailed classification</a:t>
            </a:r>
            <a:endParaRPr kumimoji="1" lang="en-US" altLang="zh-CN" dirty="0"/>
          </a:p>
          <a:p>
            <a:r>
              <a:rPr lang="en" altLang="zh-CN" dirty="0"/>
              <a:t>Long-tailed recognition by routing diverse distribution-aware experts</a:t>
            </a:r>
          </a:p>
          <a:p>
            <a:r>
              <a:rPr lang="en" altLang="zh-CN" dirty="0"/>
              <a:t>Ace: Ally complementary experts for solving long-tailed recognition in one-shot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421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398710-2140-BCE1-2ED2-5FBFFA11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0461" cy="1325563"/>
          </a:xfrm>
        </p:spPr>
        <p:txBody>
          <a:bodyPr/>
          <a:lstStyle/>
          <a:p>
            <a:r>
              <a:rPr kumimoji="1" lang="en-US" altLang="zh-CN" dirty="0"/>
              <a:t>Challenges for deep learning on tabular data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551CEC-7173-64E4-7CDD-A6FE24F76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Data heterogeneity</a:t>
            </a:r>
          </a:p>
          <a:p>
            <a:r>
              <a:rPr kumimoji="1" lang="en-US" altLang="zh-CN" dirty="0"/>
              <a:t>Unbounded per column (data preprocessing)</a:t>
            </a:r>
          </a:p>
          <a:p>
            <a:r>
              <a:rPr kumimoji="1" lang="en-US" altLang="zh-CN" dirty="0"/>
              <a:t>Continues and category</a:t>
            </a:r>
          </a:p>
          <a:p>
            <a:r>
              <a:rPr kumimoji="1" lang="en-US" altLang="zh-CN" dirty="0"/>
              <a:t>High or low Correlation between different columns</a:t>
            </a:r>
          </a:p>
          <a:p>
            <a:r>
              <a:rPr kumimoji="1" lang="en-US" altLang="zh-CN" dirty="0"/>
              <a:t>Number of columns unknown</a:t>
            </a:r>
          </a:p>
          <a:p>
            <a:r>
              <a:rPr kumimoji="1" lang="en-US" altLang="zh-CN" dirty="0"/>
              <a:t>Per sample, a few information is provided, compared to cv, nlp.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AAAAFE-120C-514E-FDE5-9EA22083F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182" y="5096786"/>
            <a:ext cx="3374997" cy="145783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722144D-DDCA-F933-B0DF-776FD0931F09}"/>
              </a:ext>
            </a:extLst>
          </p:cNvPr>
          <p:cNvSpPr/>
          <p:nvPr/>
        </p:nvSpPr>
        <p:spPr>
          <a:xfrm>
            <a:off x="1089329" y="5534108"/>
            <a:ext cx="3896139" cy="238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33A380C-0CCE-6620-31AB-A2F88AC40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139" y="5213684"/>
            <a:ext cx="3986018" cy="11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50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BC828-63F1-E9AE-EE4B-5177A1D80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Meta-learning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48728-8CA9-324D-9F24-39FA20498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" altLang="zh-CN" sz="1800" b="1" dirty="0">
                <a:latin typeface="NimbusRomNo9L"/>
              </a:rPr>
              <a:t>L</a:t>
            </a:r>
            <a:r>
              <a:rPr lang="en" altLang="zh-CN" sz="1800" b="1" dirty="0">
                <a:effectLst/>
                <a:latin typeface="NimbusRomNo9L"/>
              </a:rPr>
              <a:t>earns a dynamic loss function </a:t>
            </a:r>
            <a:endParaRPr lang="en" altLang="zh-CN" b="1" dirty="0"/>
          </a:p>
          <a:p>
            <a:r>
              <a:rPr lang="en" altLang="zh-CN" sz="1800" dirty="0">
                <a:latin typeface="NimbusRomNo9L"/>
              </a:rPr>
              <a:t>Learning to Teach with Dynamic Loss Functions</a:t>
            </a:r>
          </a:p>
          <a:p>
            <a:r>
              <a:rPr lang="en" altLang="zh-CN" sz="1800" dirty="0">
                <a:effectLst/>
                <a:latin typeface="NimbusRomNo9L"/>
              </a:rPr>
              <a:t>Balanced meta-</a:t>
            </a:r>
            <a:r>
              <a:rPr lang="en" altLang="zh-CN" sz="1800" dirty="0" err="1">
                <a:effectLst/>
                <a:latin typeface="NimbusRomNo9L"/>
              </a:rPr>
              <a:t>softmax</a:t>
            </a:r>
            <a:r>
              <a:rPr lang="en" altLang="zh-CN" sz="1800" dirty="0">
                <a:effectLst/>
                <a:latin typeface="NimbusRomNo9L"/>
              </a:rPr>
              <a:t> for long- tailed visual recognition </a:t>
            </a:r>
            <a:endParaRPr lang="en" altLang="zh-CN" dirty="0">
              <a:effectLst/>
            </a:endParaRPr>
          </a:p>
          <a:p>
            <a:pPr marL="0" indent="0">
              <a:buNone/>
            </a:pPr>
            <a:endParaRPr lang="en" altLang="zh-CN" dirty="0"/>
          </a:p>
          <a:p>
            <a:pPr marL="0" indent="0">
              <a:buNone/>
            </a:pPr>
            <a:r>
              <a:rPr lang="en" altLang="zh-CN" sz="1800" b="1" dirty="0">
                <a:latin typeface="NimbusRomNo9L"/>
              </a:rPr>
              <a:t>An implicit/explicit data weighting function </a:t>
            </a:r>
          </a:p>
          <a:p>
            <a:r>
              <a:rPr lang="en" altLang="zh-CN" sz="1800" dirty="0">
                <a:solidFill>
                  <a:srgbClr val="FF0000"/>
                </a:solidFill>
                <a:effectLst/>
                <a:latin typeface="NimbusRomNo9L"/>
              </a:rPr>
              <a:t>Learning to reweight examples for robust deep learning </a:t>
            </a:r>
            <a:endParaRPr lang="en" altLang="zh-CN" sz="1800" dirty="0">
              <a:solidFill>
                <a:srgbClr val="FF0000"/>
              </a:solidFill>
              <a:latin typeface="NimbusRomNo9L"/>
            </a:endParaRPr>
          </a:p>
          <a:p>
            <a:r>
              <a:rPr lang="en" altLang="zh-CN" sz="1800" dirty="0">
                <a:effectLst/>
                <a:latin typeface="NimbusRomNo9L"/>
              </a:rPr>
              <a:t>Meta- weight-net: Learning an explicit mapping for sample weighting </a:t>
            </a:r>
            <a:endParaRPr lang="en" altLang="zh-CN" sz="1200" dirty="0">
              <a:effectLst/>
            </a:endParaRPr>
          </a:p>
          <a:p>
            <a:pPr marL="0" indent="0">
              <a:buNone/>
            </a:pPr>
            <a:endParaRPr lang="en" altLang="zh-CN" sz="1800" dirty="0">
              <a:latin typeface="NimbusRomNo9L"/>
            </a:endParaRPr>
          </a:p>
          <a:p>
            <a:pPr marL="0" indent="0">
              <a:buNone/>
            </a:pPr>
            <a:r>
              <a:rPr lang="en" altLang="zh-CN" sz="1800" b="1" dirty="0">
                <a:latin typeface="NimbusRomNo9L"/>
              </a:rPr>
              <a:t>Meta augmentation</a:t>
            </a:r>
          </a:p>
          <a:p>
            <a:r>
              <a:rPr lang="en" altLang="zh-CN" sz="1800" dirty="0" err="1">
                <a:effectLst/>
                <a:latin typeface="NimbusRomNo9L"/>
              </a:rPr>
              <a:t>Metasaug</a:t>
            </a:r>
            <a:r>
              <a:rPr lang="en" altLang="zh-CN" sz="1800" dirty="0">
                <a:effectLst/>
                <a:latin typeface="NimbusRomNo9L"/>
              </a:rPr>
              <a:t>: Meta semantic augmentation for long-tailed visual recognition </a:t>
            </a:r>
            <a:endParaRPr lang="en" altLang="zh-CN" dirty="0">
              <a:effectLst/>
            </a:endParaRPr>
          </a:p>
          <a:p>
            <a:endParaRPr lang="en" altLang="zh-CN" dirty="0"/>
          </a:p>
          <a:p>
            <a:pPr marL="0" indent="0">
              <a:buNone/>
            </a:pPr>
            <a:r>
              <a:rPr lang="en" altLang="zh-CN" sz="1800" b="1" dirty="0">
                <a:latin typeface="NimbusRomNo9L"/>
              </a:rPr>
              <a:t>Learns a mini-batch curriculum </a:t>
            </a:r>
          </a:p>
          <a:p>
            <a:r>
              <a:rPr lang="en" altLang="zh-CN" sz="1800" dirty="0" err="1">
                <a:effectLst/>
                <a:latin typeface="NimbusRomNo9L"/>
              </a:rPr>
              <a:t>Mentornet</a:t>
            </a:r>
            <a:r>
              <a:rPr lang="en" altLang="zh-CN" sz="1800" dirty="0">
                <a:effectLst/>
                <a:latin typeface="NimbusRomNo9L"/>
              </a:rPr>
              <a:t>: Learning data-driven curriculum for very deep neural networks on corrupted labels </a:t>
            </a:r>
            <a:endParaRPr lang="en" altLang="zh-CN" dirty="0">
              <a:effectLst/>
            </a:endParaRPr>
          </a:p>
          <a:p>
            <a:endParaRPr lang="en" altLang="zh-CN" dirty="0"/>
          </a:p>
          <a:p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986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A6CC6-5A9F-B8FF-7EF6-85F776199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Unsupervised manner (quantity &amp; quality)</a:t>
            </a:r>
            <a:endParaRPr kumimoji="1"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464DA6C-037F-21DC-9F9D-03C60F285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Self-learning </a:t>
            </a:r>
          </a:p>
          <a:p>
            <a:pPr marL="0" indent="0">
              <a:buNone/>
            </a:pPr>
            <a:r>
              <a:rPr kumimoji="1" lang="en-US" altLang="zh-CN" dirty="0"/>
              <a:t>  </a:t>
            </a:r>
            <a:r>
              <a:rPr kumimoji="1" lang="en-US" altLang="zh-CN" sz="1800" dirty="0"/>
              <a:t>CV: </a:t>
            </a:r>
            <a:r>
              <a:rPr lang="en" altLang="zh-CN" sz="1800" dirty="0"/>
              <a:t>Rethinking the Value of Labels for Improving Class-Imbalanced</a:t>
            </a:r>
            <a:r>
              <a:rPr lang="zh-CN" altLang="en-US" sz="1800" dirty="0"/>
              <a:t> </a:t>
            </a:r>
            <a:r>
              <a:rPr lang="en" altLang="zh-CN" sz="1800" dirty="0"/>
              <a:t>Learning</a:t>
            </a:r>
            <a:r>
              <a:rPr lang="en-US" altLang="zh-CN" sz="1800" dirty="0"/>
              <a:t>.</a:t>
            </a:r>
            <a:r>
              <a:rPr lang="en" altLang="zh-CN" sz="1800" dirty="0"/>
              <a:t> (</a:t>
            </a:r>
            <a:r>
              <a:rPr lang="en" altLang="zh-CN" sz="1800" dirty="0" err="1"/>
              <a:t>NeurIPS</a:t>
            </a:r>
            <a:r>
              <a:rPr lang="en" altLang="zh-CN" sz="1800" dirty="0"/>
              <a:t> 2020)</a:t>
            </a:r>
          </a:p>
          <a:p>
            <a:pPr marL="0" indent="0">
              <a:buNone/>
            </a:pPr>
            <a:r>
              <a:rPr kumimoji="1" lang="en" altLang="zh-CN" sz="1800" dirty="0"/>
              <a:t>   CV: </a:t>
            </a:r>
            <a:r>
              <a:rPr lang="en" altLang="zh-CN" sz="1800" dirty="0"/>
              <a:t>Exploring Balanced Feature Spaces for Representation Learning. (ICLR 2021)</a:t>
            </a:r>
          </a:p>
          <a:p>
            <a:pPr marL="0" indent="0">
              <a:buNone/>
            </a:pPr>
            <a:r>
              <a:rPr kumimoji="1" lang="en" altLang="zh-CN" sz="1800" dirty="0"/>
              <a:t>   CV: </a:t>
            </a:r>
            <a:r>
              <a:rPr lang="en" altLang="zh-CN" sz="1800" dirty="0"/>
              <a:t>Self-Damaging Contrastive Learning. (ICML 2021)</a:t>
            </a:r>
          </a:p>
          <a:p>
            <a:pPr marL="0" indent="0">
              <a:buNone/>
            </a:pPr>
            <a:r>
              <a:rPr lang="en" altLang="zh-CN" sz="1800" dirty="0"/>
              <a:t>   CV: Balanced Contrastive Learning for Long-Tailed Visual Recognition. (CVPR 2022)</a:t>
            </a:r>
          </a:p>
          <a:p>
            <a:pPr marL="0" indent="0">
              <a:buNone/>
            </a:pPr>
            <a:r>
              <a:rPr lang="en" altLang="zh-CN" sz="1800" dirty="0"/>
              <a:t>   </a:t>
            </a:r>
            <a:r>
              <a:rPr lang="en" altLang="zh-CN" sz="1800" dirty="0">
                <a:solidFill>
                  <a:srgbClr val="FF0000"/>
                </a:solidFill>
              </a:rPr>
              <a:t>CV</a:t>
            </a:r>
            <a:r>
              <a:rPr lang="en" altLang="zh-CN" sz="1800" dirty="0"/>
              <a:t>: Self-Supervised Learning is More Robust to Dataset Imbalance. (ICLR 2022)</a:t>
            </a:r>
          </a:p>
          <a:p>
            <a:pPr marL="0" indent="0">
              <a:buNone/>
            </a:pPr>
            <a:r>
              <a:rPr kumimoji="1" lang="en" altLang="zh-CN" sz="1800" dirty="0"/>
              <a:t>   Graph: </a:t>
            </a:r>
            <a:r>
              <a:rPr lang="en" altLang="zh-CN" sz="1800" dirty="0"/>
              <a:t>Co-Modality Graph Contrastive Learning for Imbalanced Node Classification</a:t>
            </a:r>
            <a:r>
              <a:rPr kumimoji="1" lang="en" altLang="zh-CN" sz="1800" dirty="0"/>
              <a:t>. (</a:t>
            </a:r>
            <a:r>
              <a:rPr kumimoji="1" lang="en" altLang="zh-CN" sz="1800" dirty="0" err="1"/>
              <a:t>NeurIPS</a:t>
            </a:r>
            <a:r>
              <a:rPr kumimoji="1" lang="en" altLang="zh-CN" sz="1800" dirty="0"/>
              <a:t> 2022)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58433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9DCA71-81A2-5541-61D7-E466A226A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Few shot for tabular learning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3C79FD-C4EA-B517-3CC4-FB475528E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Motivation</a:t>
            </a:r>
          </a:p>
          <a:p>
            <a:r>
              <a:rPr kumimoji="1" lang="en-US" altLang="zh-CN" dirty="0"/>
              <a:t>high labeling costs (</a:t>
            </a:r>
            <a:r>
              <a:rPr lang="en" altLang="zh-CN" dirty="0"/>
              <a:t>the credit risk in financial datasets)</a:t>
            </a:r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show difficulties in collecting new samples (</a:t>
            </a:r>
            <a:r>
              <a:rPr lang="en" altLang="zh-CN" dirty="0"/>
              <a:t>a patient with a rare or new disease such as an early infected patient of COVID-19</a:t>
            </a:r>
            <a:r>
              <a:rPr kumimoji="1"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00816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CC8EA6-E797-180C-8426-46B9DADC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Few shot for tabular learning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936444-53C3-9D62-8294-BF2BB1964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Challenges</a:t>
            </a:r>
          </a:p>
          <a:p>
            <a:r>
              <a:rPr kumimoji="1" lang="en-US" altLang="zh-CN" dirty="0"/>
              <a:t>General domain approaches don’t work due to data heterogeneous</a:t>
            </a:r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Specific successful method like cv domain can not transfer</a:t>
            </a:r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Recall data augmentation and patches-based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1467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0DBFB-D00E-81D0-E2B3-0D873ED81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Few shot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5DDCD8-3E01-9D3F-FEFE-0A237DCDC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STUNT: FEW-SHOT TABULAR LEARNING WITH SELF-GENERATED TASKS FROM UNLABELED TABLES (ICLR 2023)</a:t>
            </a:r>
          </a:p>
          <a:p>
            <a:endParaRPr kumimoji="1" lang="en" altLang="zh-CN" dirty="0"/>
          </a:p>
          <a:p>
            <a:r>
              <a:rPr kumimoji="1" lang="en" altLang="zh-CN" dirty="0"/>
              <a:t>Relative representations enable zero-shot latent space communication (ICLR 2023)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93586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60A777-9F4D-458D-9876-518C5614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Anomaly detection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FB95FB-A7D4-3FD4-0E29-CF834201E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 err="1"/>
              <a:t>ADBench</a:t>
            </a:r>
            <a:r>
              <a:rPr kumimoji="1" lang="en" altLang="zh-CN" dirty="0"/>
              <a:t>: Anomaly Detection Benchmark (</a:t>
            </a:r>
            <a:r>
              <a:rPr kumimoji="1" lang="en" altLang="zh-CN" dirty="0" err="1"/>
              <a:t>NeurIPS</a:t>
            </a:r>
            <a:r>
              <a:rPr kumimoji="1" lang="en" altLang="zh-CN" dirty="0"/>
              <a:t> 2022)</a:t>
            </a:r>
          </a:p>
          <a:p>
            <a:r>
              <a:rPr kumimoji="1" lang="en-US" altLang="zh-CN" dirty="0"/>
              <a:t>UADB: Unsupervised Anomaly Detection Booster (ICDE 2023)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2542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A4CDB4-452A-AB2A-D918-823C7517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Representation learning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F90BA-6C5B-2468-1EED-7B98B5480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NLP domain method: </a:t>
            </a:r>
            <a:r>
              <a:rPr lang="en" altLang="zh-CN" dirty="0" err="1"/>
              <a:t>TransTab</a:t>
            </a:r>
            <a:r>
              <a:rPr lang="en" altLang="zh-CN" dirty="0"/>
              <a:t>: Learning Transferable Tabular Transformers Across Tables (</a:t>
            </a:r>
            <a:r>
              <a:rPr lang="en" altLang="zh-CN" dirty="0" err="1"/>
              <a:t>NeurIPS</a:t>
            </a:r>
            <a:r>
              <a:rPr lang="en" altLang="zh-CN" dirty="0"/>
              <a:t> 2022)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5533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AC01B1-708A-B32D-C3AD-28A2946F2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Future direction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F330EA-7A56-001C-CAA0-76BA84336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Imbalance learning: self learning (quantity &amp; quality)</a:t>
            </a:r>
          </a:p>
          <a:p>
            <a:r>
              <a:rPr kumimoji="1" lang="en-US" altLang="zh-CN" dirty="0"/>
              <a:t>Few shot: self learning (quantity &amp; quality)</a:t>
            </a:r>
          </a:p>
          <a:p>
            <a:r>
              <a:rPr kumimoji="1" lang="en-US" altLang="zh-CN" dirty="0"/>
              <a:t>Anomaly detection (general boosting for UAD)</a:t>
            </a:r>
          </a:p>
          <a:p>
            <a:r>
              <a:rPr kumimoji="1" lang="en-US" altLang="zh-CN" dirty="0"/>
              <a:t>Representation learning (use successful transfer learning methods in CV &amp; NLP domain)</a:t>
            </a:r>
          </a:p>
          <a:p>
            <a:r>
              <a:rPr kumimoji="1" lang="en-US" altLang="zh-CN" dirty="0"/>
              <a:t>Preprocessing (for deep learning)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7031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E59094-05EC-5F2E-6EBB-47C4D976C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3504"/>
            <a:ext cx="10515600" cy="5573459"/>
          </a:xfrm>
        </p:spPr>
        <p:txBody>
          <a:bodyPr>
            <a:normAutofit/>
          </a:bodyPr>
          <a:lstStyle/>
          <a:p>
            <a:endParaRPr kumimoji="1" lang="en-US" altLang="zh-CN" sz="4000" dirty="0"/>
          </a:p>
          <a:p>
            <a:pPr marL="0" indent="0">
              <a:buNone/>
            </a:pPr>
            <a:endParaRPr kumimoji="1" lang="en-US" altLang="zh-CN" sz="4000" dirty="0"/>
          </a:p>
          <a:p>
            <a:r>
              <a:rPr kumimoji="1" lang="en-US" altLang="zh-CN" sz="3600" dirty="0"/>
              <a:t>Recent research that could be applied in tabular learning</a:t>
            </a:r>
          </a:p>
          <a:p>
            <a:pPr marL="0" indent="0">
              <a:buNone/>
            </a:pPr>
            <a:endParaRPr kumimoji="1" lang="en-US" altLang="zh-CN" sz="3600" dirty="0"/>
          </a:p>
          <a:p>
            <a:r>
              <a:rPr kumimoji="1" lang="en-US" altLang="zh-CN" sz="3600" dirty="0"/>
              <a:t>Research lines for tabular learning</a:t>
            </a:r>
            <a:endParaRPr kumimoji="1" lang="zh-CN" altLang="en-US" sz="3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A33C4B-88B5-9969-7A85-D426470ED187}"/>
              </a:ext>
            </a:extLst>
          </p:cNvPr>
          <p:cNvSpPr txBox="1"/>
          <p:nvPr/>
        </p:nvSpPr>
        <p:spPr>
          <a:xfrm>
            <a:off x="838200" y="519422"/>
            <a:ext cx="3502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i="1" dirty="0"/>
              <a:t>Contents</a:t>
            </a:r>
            <a:endParaRPr kumimoji="1" lang="zh-CN" alt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23367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2F1F59-4CAE-3E04-4F86-10FD4C28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05" y="313281"/>
            <a:ext cx="9860590" cy="487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9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70745-8CF4-F428-007F-128E6A21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Imbalance learning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9D6EC6-F837-454D-772D-CC5F9A5CE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3" y="2069965"/>
            <a:ext cx="10408861" cy="14800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075612-6EDF-CB01-9469-9D8ED8BC7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22" y="3600128"/>
            <a:ext cx="10310894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56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FDB0A-0639-C873-316B-264B89DF7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712F86-71CB-77F1-28F3-B34259F7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58144" cy="3551047"/>
          </a:xfrm>
        </p:spPr>
        <p:txBody>
          <a:bodyPr>
            <a:normAutofit/>
          </a:bodyPr>
          <a:lstStyle/>
          <a:p>
            <a:r>
              <a:rPr kumimoji="1" lang="en" altLang="zh-CN" dirty="0"/>
              <a:t>The performance of vanilla supervised methods degrades significantly on class-imbalanced datasets. Many recent works address this issue with various regularization and re-weighting/re-sampling techniques.</a:t>
            </a:r>
          </a:p>
          <a:p>
            <a:pPr marL="0" indent="0">
              <a:buNone/>
            </a:pPr>
            <a:endParaRPr kumimoji="1" lang="en" altLang="zh-CN" dirty="0"/>
          </a:p>
          <a:p>
            <a:r>
              <a:rPr kumimoji="1" lang="en" altLang="zh-CN" dirty="0"/>
              <a:t>The behavior of SSL algorithms under dataset imbalance remains largely underexplored in the literature.</a:t>
            </a:r>
          </a:p>
          <a:p>
            <a:pPr marL="0" indent="0">
              <a:buNone/>
            </a:pPr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3449763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4662</TotalTime>
  <Words>1350</Words>
  <Application>Microsoft Macintosh PowerPoint</Application>
  <PresentationFormat>宽屏</PresentationFormat>
  <Paragraphs>213</Paragraphs>
  <Slides>57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4" baseType="lpstr">
      <vt:lpstr>等线</vt:lpstr>
      <vt:lpstr>等线 Light</vt:lpstr>
      <vt:lpstr>CMR10</vt:lpstr>
      <vt:lpstr>NimbusRomNo9L</vt:lpstr>
      <vt:lpstr>Arial</vt:lpstr>
      <vt:lpstr>Courier New</vt:lpstr>
      <vt:lpstr>Office 主题​​</vt:lpstr>
      <vt:lpstr>Tabular learning</vt:lpstr>
      <vt:lpstr>What is tabular learning?</vt:lpstr>
      <vt:lpstr>Tree-based methods</vt:lpstr>
      <vt:lpstr>Why still explore deep learning?</vt:lpstr>
      <vt:lpstr>Challenges for deep learning on tabular data</vt:lpstr>
      <vt:lpstr>PowerPoint 演示文稿</vt:lpstr>
      <vt:lpstr>PowerPoint 演示文稿</vt:lpstr>
      <vt:lpstr>Imbalance learning</vt:lpstr>
      <vt:lpstr>Motivation</vt:lpstr>
      <vt:lpstr>Off-the-shelf SSL representations are already more robust to dataset imbalance than the representations learned by supervised pretraining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Analysis</vt:lpstr>
      <vt:lpstr>PowerPoint 演示文稿</vt:lpstr>
      <vt:lpstr>PowerPoint 演示文稿</vt:lpstr>
      <vt:lpstr>Illustrative Semi-Synthetic Experiments</vt:lpstr>
      <vt:lpstr>PowerPoint 演示文稿</vt:lpstr>
      <vt:lpstr>PowerPoint 演示文稿</vt:lpstr>
      <vt:lpstr>PowerPoint 演示文稿</vt:lpstr>
      <vt:lpstr>Task generation from unlabeled tables</vt:lpstr>
      <vt:lpstr>Task generation from unlabeled tables</vt:lpstr>
      <vt:lpstr>Meta-learning with STUNT</vt:lpstr>
      <vt:lpstr>Pseudo-validation with STUNT</vt:lpstr>
      <vt:lpstr>Adapting with labeled samples</vt:lpstr>
      <vt:lpstr>Experiment</vt:lpstr>
      <vt:lpstr>Experiment</vt:lpstr>
      <vt:lpstr>Experiment</vt:lpstr>
      <vt:lpstr>PowerPoint 演示文稿</vt:lpstr>
      <vt:lpstr>Motivation</vt:lpstr>
      <vt:lpstr>PowerPoint 演示文稿</vt:lpstr>
      <vt:lpstr>PowerPoint 演示文稿</vt:lpstr>
      <vt:lpstr>Insight</vt:lpstr>
      <vt:lpstr>PowerPoint 演示文稿</vt:lpstr>
      <vt:lpstr>PowerPoint 演示文稿</vt:lpstr>
      <vt:lpstr>Contrastive learning</vt:lpstr>
      <vt:lpstr>Experiment</vt:lpstr>
      <vt:lpstr>Experiment</vt:lpstr>
      <vt:lpstr>Research Lines for Tabular learning</vt:lpstr>
      <vt:lpstr>Supervised manner</vt:lpstr>
      <vt:lpstr>Re-sampling  Resampling methods focus on modifying the training set to balance the class distribution   </vt:lpstr>
      <vt:lpstr>Traditional methods</vt:lpstr>
      <vt:lpstr>PowerPoint 演示文稿</vt:lpstr>
      <vt:lpstr>GANs based over-sampling methods </vt:lpstr>
      <vt:lpstr>Representation over-sampling methods</vt:lpstr>
      <vt:lpstr>Re-weighting</vt:lpstr>
      <vt:lpstr>Ensemble methods</vt:lpstr>
      <vt:lpstr>Meta-learning</vt:lpstr>
      <vt:lpstr>Unsupervised manner (quantity &amp; quality)</vt:lpstr>
      <vt:lpstr>Few shot for tabular learning</vt:lpstr>
      <vt:lpstr>Few shot for tabular learning</vt:lpstr>
      <vt:lpstr>Few shot</vt:lpstr>
      <vt:lpstr>Anomaly detection</vt:lpstr>
      <vt:lpstr>Representation learning</vt:lpstr>
      <vt:lpstr>Future direction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Imbalance learning</dc:title>
  <dc:creator>Hangting Ye</dc:creator>
  <cp:lastModifiedBy>Hangting Ye</cp:lastModifiedBy>
  <cp:revision>13</cp:revision>
  <dcterms:created xsi:type="dcterms:W3CDTF">2023-03-06T09:06:45Z</dcterms:created>
  <dcterms:modified xsi:type="dcterms:W3CDTF">2023-03-10T11:49:21Z</dcterms:modified>
</cp:coreProperties>
</file>